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8" r:id="rId3"/>
    <p:sldId id="257" r:id="rId4"/>
    <p:sldId id="259" r:id="rId5"/>
    <p:sldId id="260"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jandro Noboa" userId="b0748ded4a773e30" providerId="LiveId" clId="{866F2434-C71B-4C56-ADF0-8466C2A4D4E6}"/>
    <pc:docChg chg="custSel addSld delSld modSld">
      <pc:chgData name="Alejandro Noboa" userId="b0748ded4a773e30" providerId="LiveId" clId="{866F2434-C71B-4C56-ADF0-8466C2A4D4E6}" dt="2025-04-26T03:46:56.952" v="18" actId="33524"/>
      <pc:docMkLst>
        <pc:docMk/>
      </pc:docMkLst>
      <pc:sldChg chg="modSp mod">
        <pc:chgData name="Alejandro Noboa" userId="b0748ded4a773e30" providerId="LiveId" clId="{866F2434-C71B-4C56-ADF0-8466C2A4D4E6}" dt="2025-04-26T03:46:56.952" v="18" actId="33524"/>
        <pc:sldMkLst>
          <pc:docMk/>
          <pc:sldMk cId="4006190426" sldId="257"/>
        </pc:sldMkLst>
        <pc:spChg chg="mod">
          <ac:chgData name="Alejandro Noboa" userId="b0748ded4a773e30" providerId="LiveId" clId="{866F2434-C71B-4C56-ADF0-8466C2A4D4E6}" dt="2025-04-26T03:46:56.952" v="18" actId="33524"/>
          <ac:spMkLst>
            <pc:docMk/>
            <pc:sldMk cId="4006190426" sldId="257"/>
            <ac:spMk id="14" creationId="{2A466876-6351-67CA-8754-68D7AB7DAEEC}"/>
          </ac:spMkLst>
        </pc:spChg>
      </pc:sldChg>
      <pc:sldChg chg="new del">
        <pc:chgData name="Alejandro Noboa" userId="b0748ded4a773e30" providerId="LiveId" clId="{866F2434-C71B-4C56-ADF0-8466C2A4D4E6}" dt="2025-04-26T03:45:17.836" v="2" actId="2696"/>
        <pc:sldMkLst>
          <pc:docMk/>
          <pc:sldMk cId="3122487042" sldId="261"/>
        </pc:sldMkLst>
      </pc:sldChg>
      <pc:sldChg chg="modSp new mod">
        <pc:chgData name="Alejandro Noboa" userId="b0748ded4a773e30" providerId="LiveId" clId="{866F2434-C71B-4C56-ADF0-8466C2A4D4E6}" dt="2025-04-26T03:46:30.142" v="17" actId="20577"/>
        <pc:sldMkLst>
          <pc:docMk/>
          <pc:sldMk cId="3551428598" sldId="262"/>
        </pc:sldMkLst>
        <pc:spChg chg="mod">
          <ac:chgData name="Alejandro Noboa" userId="b0748ded4a773e30" providerId="LiveId" clId="{866F2434-C71B-4C56-ADF0-8466C2A4D4E6}" dt="2025-04-26T03:45:21.921" v="12" actId="20577"/>
          <ac:spMkLst>
            <pc:docMk/>
            <pc:sldMk cId="3551428598" sldId="262"/>
            <ac:spMk id="2" creationId="{50DC6FA7-2E01-AFF0-DE25-DA38CAD79835}"/>
          </ac:spMkLst>
        </pc:spChg>
        <pc:spChg chg="mod">
          <ac:chgData name="Alejandro Noboa" userId="b0748ded4a773e30" providerId="LiveId" clId="{866F2434-C71B-4C56-ADF0-8466C2A4D4E6}" dt="2025-04-26T03:46:30.142" v="17" actId="20577"/>
          <ac:spMkLst>
            <pc:docMk/>
            <pc:sldMk cId="3551428598" sldId="262"/>
            <ac:spMk id="3" creationId="{07419EBA-20A5-20E6-BECD-5C32FE5F9F1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4/25/2025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9935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4/25/2025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5473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4/25/2025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7278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4/25/2025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120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4/25/2025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8267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4/25/2025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2788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4/25/2025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6679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4/25/2025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207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4/25/2025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1105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4/25/2025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97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4/25/2025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85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4/25/2025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00276378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highlightsdr.pr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7D06E58-E01F-4EFE-E927-868605ADF35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09" r="-1" b="-1"/>
          <a:stretch/>
        </p:blipFill>
        <p:spPr>
          <a:xfrm>
            <a:off x="20" y="10"/>
            <a:ext cx="12188931" cy="6857990"/>
          </a:xfrm>
          <a:prstGeom prst="rect">
            <a:avLst/>
          </a:prstGeom>
        </p:spPr>
      </p:pic>
      <p:sp>
        <p:nvSpPr>
          <p:cNvPr id="2" name="Title 1">
            <a:extLst>
              <a:ext uri="{FF2B5EF4-FFF2-40B4-BE49-F238E27FC236}">
                <a16:creationId xmlns:a16="http://schemas.microsoft.com/office/drawing/2014/main" id="{7EFF9B8D-CFF7-4879-3CE7-813FE4D49571}"/>
              </a:ext>
            </a:extLst>
          </p:cNvPr>
          <p:cNvSpPr>
            <a:spLocks noGrp="1"/>
          </p:cNvSpPr>
          <p:nvPr>
            <p:ph type="ctrTitle"/>
          </p:nvPr>
        </p:nvSpPr>
        <p:spPr>
          <a:xfrm>
            <a:off x="1527048" y="1124712"/>
            <a:ext cx="9144000" cy="3063240"/>
          </a:xfrm>
        </p:spPr>
        <p:txBody>
          <a:bodyPr>
            <a:normAutofit/>
          </a:bodyPr>
          <a:lstStyle/>
          <a:p>
            <a:pPr algn="ctr"/>
            <a:r>
              <a:rPr lang="en-US" dirty="0"/>
              <a:t>Highlights Post Game Chronicles</a:t>
            </a:r>
          </a:p>
        </p:txBody>
      </p:sp>
      <p:sp>
        <p:nvSpPr>
          <p:cNvPr id="19"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984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B8FAB-93C4-585D-3B57-33B859DF3799}"/>
              </a:ext>
            </a:extLst>
          </p:cNvPr>
          <p:cNvSpPr>
            <a:spLocks noGrp="1"/>
          </p:cNvSpPr>
          <p:nvPr>
            <p:ph type="title"/>
          </p:nvPr>
        </p:nvSpPr>
        <p:spPr>
          <a:xfrm>
            <a:off x="5297762" y="329184"/>
            <a:ext cx="6251110" cy="1783080"/>
          </a:xfrm>
        </p:spPr>
        <p:txBody>
          <a:bodyPr anchor="b">
            <a:normAutofit fontScale="90000"/>
          </a:bodyPr>
          <a:lstStyle/>
          <a:p>
            <a:pPr>
              <a:lnSpc>
                <a:spcPct val="90000"/>
              </a:lnSpc>
            </a:pPr>
            <a:r>
              <a:rPr lang="en-US" sz="6100" dirty="0"/>
              <a:t>Presenting Sebastian Ballesteros (CEO OF HIGHLIGHTS)</a:t>
            </a:r>
          </a:p>
        </p:txBody>
      </p:sp>
      <p:sp>
        <p:nvSpPr>
          <p:cNvPr id="2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C8044DF-C761-4471-72A2-1B998068613D}"/>
              </a:ext>
            </a:extLst>
          </p:cNvPr>
          <p:cNvSpPr>
            <a:spLocks noGrp="1"/>
          </p:cNvSpPr>
          <p:nvPr>
            <p:ph idx="1"/>
          </p:nvPr>
        </p:nvSpPr>
        <p:spPr>
          <a:xfrm>
            <a:off x="5297762" y="2706624"/>
            <a:ext cx="6251110" cy="3483864"/>
          </a:xfrm>
        </p:spPr>
        <p:txBody>
          <a:bodyPr>
            <a:normAutofit fontScale="92500" lnSpcReduction="10000"/>
          </a:bodyPr>
          <a:lstStyle/>
          <a:p>
            <a:r>
              <a:rPr lang="en-US" dirty="0"/>
              <a:t>The video start off with Sebastian questioning Ale Montero, Tell me one aspect of the game you did good at and one that you didn’t do good at all. He also ask the same Question to Enrique Linares, Both part of the Highlights Program.</a:t>
            </a:r>
          </a:p>
          <a:p>
            <a:r>
              <a:rPr lang="en-US" dirty="0"/>
              <a:t>Sebastian, acting as a leader, asks thoughtful questions that promote accountability and honest self-assessment—key virtues in both sports and life. His leadership mirrors the kind of character-driven mentoring described in the original text.</a:t>
            </a:r>
          </a:p>
        </p:txBody>
      </p:sp>
      <p:pic>
        <p:nvPicPr>
          <p:cNvPr id="5" name="Content Placeholder 4">
            <a:extLst>
              <a:ext uri="{FF2B5EF4-FFF2-40B4-BE49-F238E27FC236}">
                <a16:creationId xmlns:a16="http://schemas.microsoft.com/office/drawing/2014/main" id="{AE52C441-38FB-4755-EAC7-B62C1531CD13}"/>
              </a:ext>
            </a:extLst>
          </p:cNvPr>
          <p:cNvPicPr>
            <a:picLocks noChangeAspect="1"/>
          </p:cNvPicPr>
          <p:nvPr/>
        </p:nvPicPr>
        <p:blipFill>
          <a:blip r:embed="rId2">
            <a:extLst>
              <a:ext uri="{28A0092B-C50C-407E-A947-70E740481C1C}">
                <a14:useLocalDpi xmlns:a14="http://schemas.microsoft.com/office/drawing/2010/main" val="0"/>
              </a:ext>
            </a:extLst>
          </a:blip>
          <a:srcRect l="7788" r="1778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72912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5A3831-0FA2-5E10-06BA-95212948A80B}"/>
              </a:ext>
            </a:extLst>
          </p:cNvPr>
          <p:cNvSpPr>
            <a:spLocks noGrp="1"/>
          </p:cNvSpPr>
          <p:nvPr>
            <p:ph type="title"/>
          </p:nvPr>
        </p:nvSpPr>
        <p:spPr>
          <a:xfrm>
            <a:off x="640080" y="325369"/>
            <a:ext cx="4368602" cy="1956841"/>
          </a:xfrm>
        </p:spPr>
        <p:txBody>
          <a:bodyPr anchor="b">
            <a:normAutofit/>
          </a:bodyPr>
          <a:lstStyle/>
          <a:p>
            <a:r>
              <a:rPr lang="en-US" sz="6600" dirty="0"/>
              <a:t>Ale and Enrique</a:t>
            </a:r>
          </a:p>
        </p:txBody>
      </p:sp>
      <p:sp>
        <p:nvSpPr>
          <p:cNvPr id="1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BB2D0A"/>
          </a:solidFill>
          <a:ln w="38100" cap="rnd">
            <a:solidFill>
              <a:srgbClr val="BB2D0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2A466876-6351-67CA-8754-68D7AB7DAEEC}"/>
              </a:ext>
            </a:extLst>
          </p:cNvPr>
          <p:cNvSpPr>
            <a:spLocks noGrp="1"/>
          </p:cNvSpPr>
          <p:nvPr>
            <p:ph idx="1"/>
          </p:nvPr>
        </p:nvSpPr>
        <p:spPr>
          <a:xfrm>
            <a:off x="640080" y="2872899"/>
            <a:ext cx="4243589" cy="3320668"/>
          </a:xfrm>
        </p:spPr>
        <p:txBody>
          <a:bodyPr>
            <a:normAutofit fontScale="92500"/>
          </a:bodyPr>
          <a:lstStyle/>
          <a:p>
            <a:r>
              <a:rPr lang="en-US" dirty="0"/>
              <a:t>Ale Montero and Enrique Linares, by evaluating both their strengths and weaknesses, demonstrate humility, courage, and a growth mindset—virtues that Virtue Ethics prizes. Rather than hiding from failure or focusing only on success, they embrace a balanced, honest view—like Aristotle's “golden mean.”</a:t>
            </a:r>
          </a:p>
        </p:txBody>
      </p:sp>
      <p:pic>
        <p:nvPicPr>
          <p:cNvPr id="5" name="Content Placeholder 4">
            <a:extLst>
              <a:ext uri="{FF2B5EF4-FFF2-40B4-BE49-F238E27FC236}">
                <a16:creationId xmlns:a16="http://schemas.microsoft.com/office/drawing/2014/main" id="{E04676C4-F123-A404-5152-3082C8ADA2A3}"/>
              </a:ext>
            </a:extLst>
          </p:cNvPr>
          <p:cNvPicPr>
            <a:picLocks noChangeAspect="1"/>
          </p:cNvPicPr>
          <p:nvPr/>
        </p:nvPicPr>
        <p:blipFill>
          <a:blip r:embed="rId2">
            <a:extLst>
              <a:ext uri="{28A0092B-C50C-407E-A947-70E740481C1C}">
                <a14:useLocalDpi xmlns:a14="http://schemas.microsoft.com/office/drawing/2010/main" val="0"/>
              </a:ext>
            </a:extLst>
          </a:blip>
          <a:srcRect t="595" r="-2" b="3684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0619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C51D858-C56E-860D-FFF0-488E1EB5E90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t="16335" b="46118"/>
          <a:stretch/>
        </p:blipFill>
        <p:spPr>
          <a:xfrm>
            <a:off x="20" y="10"/>
            <a:ext cx="12191979" cy="6857990"/>
          </a:xfrm>
          <a:prstGeom prst="rect">
            <a:avLst/>
          </a:prstGeom>
        </p:spPr>
      </p:pic>
      <p:sp>
        <p:nvSpPr>
          <p:cNvPr id="3" name="Content Placeholder 2">
            <a:extLst>
              <a:ext uri="{FF2B5EF4-FFF2-40B4-BE49-F238E27FC236}">
                <a16:creationId xmlns:a16="http://schemas.microsoft.com/office/drawing/2014/main" id="{B50728F1-7E0B-0977-CFE8-4A3916923857}"/>
              </a:ext>
            </a:extLst>
          </p:cNvPr>
          <p:cNvSpPr>
            <a:spLocks noGrp="1"/>
          </p:cNvSpPr>
          <p:nvPr>
            <p:ph idx="1"/>
          </p:nvPr>
        </p:nvSpPr>
        <p:spPr>
          <a:xfrm>
            <a:off x="5599083" y="853673"/>
            <a:ext cx="5715000" cy="5004794"/>
          </a:xfrm>
        </p:spPr>
        <p:txBody>
          <a:bodyPr anchor="ctr">
            <a:normAutofit/>
          </a:bodyPr>
          <a:lstStyle/>
          <a:p>
            <a:r>
              <a:rPr lang="en-US" dirty="0"/>
              <a:t>The practice of self-reflection after action—a coach-like method shown by Sebastian—is a real-life example of the line from the text:</a:t>
            </a:r>
          </a:p>
          <a:p>
            <a:pPr marL="0" indent="0">
              <a:buNone/>
            </a:pPr>
            <a:r>
              <a:rPr lang="en-US" dirty="0"/>
              <a:t>“I question not only 'What's the most efficient answer?' but also ‘What would a just and caring person do in this situation?'”</a:t>
            </a:r>
          </a:p>
        </p:txBody>
      </p:sp>
      <p:sp>
        <p:nvSpPr>
          <p:cNvPr id="19"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55901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73499EE-AAFB-94F4-657D-22FD092C30DA}"/>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b="15730"/>
          <a:stretch/>
        </p:blipFill>
        <p:spPr>
          <a:xfrm>
            <a:off x="20" y="10"/>
            <a:ext cx="12191979" cy="6857990"/>
          </a:xfrm>
          <a:prstGeom prst="rect">
            <a:avLst/>
          </a:prstGeom>
        </p:spPr>
      </p:pic>
      <p:sp>
        <p:nvSpPr>
          <p:cNvPr id="3" name="Content Placeholder 2">
            <a:extLst>
              <a:ext uri="{FF2B5EF4-FFF2-40B4-BE49-F238E27FC236}">
                <a16:creationId xmlns:a16="http://schemas.microsoft.com/office/drawing/2014/main" id="{D7223633-DFB5-99B9-480E-41C562B7917D}"/>
              </a:ext>
            </a:extLst>
          </p:cNvPr>
          <p:cNvSpPr>
            <a:spLocks noGrp="1"/>
          </p:cNvSpPr>
          <p:nvPr>
            <p:ph idx="1"/>
          </p:nvPr>
        </p:nvSpPr>
        <p:spPr>
          <a:xfrm>
            <a:off x="5599083" y="853673"/>
            <a:ext cx="5715000" cy="5004794"/>
          </a:xfrm>
        </p:spPr>
        <p:txBody>
          <a:bodyPr anchor="ctr">
            <a:normAutofit/>
          </a:bodyPr>
          <a:lstStyle/>
          <a:p>
            <a:r>
              <a:rPr lang="en-US" dirty="0"/>
              <a:t>Overall, the interaction in the video shows how young athletes at Aspiras Academy are building moral character through sports—living out the exact principles of Virtue Ethics: becoming better not just at what they do, but at who they are.</a:t>
            </a:r>
          </a:p>
        </p:txBody>
      </p:sp>
      <p:sp>
        <p:nvSpPr>
          <p:cNvPr id="17"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43467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C6FA7-2E01-AFF0-DE25-DA38CAD79835}"/>
              </a:ext>
            </a:extLst>
          </p:cNvPr>
          <p:cNvSpPr>
            <a:spLocks noGrp="1"/>
          </p:cNvSpPr>
          <p:nvPr>
            <p:ph type="title"/>
          </p:nvPr>
        </p:nvSpPr>
        <p:spPr/>
        <p:txBody>
          <a:bodyPr/>
          <a:lstStyle/>
          <a:p>
            <a:r>
              <a:rPr lang="en-US" dirty="0"/>
              <a:t>Work cited</a:t>
            </a:r>
          </a:p>
        </p:txBody>
      </p:sp>
      <p:sp>
        <p:nvSpPr>
          <p:cNvPr id="3" name="Content Placeholder 2">
            <a:extLst>
              <a:ext uri="{FF2B5EF4-FFF2-40B4-BE49-F238E27FC236}">
                <a16:creationId xmlns:a16="http://schemas.microsoft.com/office/drawing/2014/main" id="{07419EBA-20A5-20E6-BECD-5C32FE5F9F14}"/>
              </a:ext>
            </a:extLst>
          </p:cNvPr>
          <p:cNvSpPr>
            <a:spLocks noGrp="1"/>
          </p:cNvSpPr>
          <p:nvPr>
            <p:ph idx="1"/>
          </p:nvPr>
        </p:nvSpPr>
        <p:spPr/>
        <p:txBody>
          <a:bodyPr/>
          <a:lstStyle/>
          <a:p>
            <a:r>
              <a:rPr lang="en-US" dirty="0">
                <a:hlinkClick r:id="rId2"/>
              </a:rPr>
              <a:t>Highlights DR</a:t>
            </a:r>
            <a:endParaRPr lang="en-US" dirty="0"/>
          </a:p>
          <a:p>
            <a:r>
              <a:rPr lang="en-US" dirty="0"/>
              <a:t>https://plato.stanford.edu/entries/ethics-virtue/Links to an external site.</a:t>
            </a:r>
          </a:p>
          <a:p>
            <a:pPr marL="0" indent="0">
              <a:buNone/>
            </a:pPr>
            <a:r>
              <a:rPr lang="en-US" dirty="0"/>
              <a:t>Living and Working Using Virtue Ethics</a:t>
            </a:r>
          </a:p>
          <a:p>
            <a:endParaRPr lang="en-US" dirty="0"/>
          </a:p>
        </p:txBody>
      </p:sp>
    </p:spTree>
    <p:extLst>
      <p:ext uri="{BB962C8B-B14F-4D97-AF65-F5344CB8AC3E}">
        <p14:creationId xmlns:p14="http://schemas.microsoft.com/office/powerpoint/2010/main" val="3551428598"/>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37</TotalTime>
  <Words>281</Words>
  <Application>Microsoft Office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The Hand Bold</vt:lpstr>
      <vt:lpstr>The Serif Hand Black</vt:lpstr>
      <vt:lpstr>SketchyVTI</vt:lpstr>
      <vt:lpstr>Highlights Post Game Chronicles</vt:lpstr>
      <vt:lpstr>Presenting Sebastian Ballesteros (CEO OF HIGHLIGHTS)</vt:lpstr>
      <vt:lpstr>Ale and Enrique</vt:lpstr>
      <vt:lpstr>PowerPoint Presentation</vt:lpstr>
      <vt:lpstr>PowerPoint Presentation</vt:lpstr>
      <vt:lpstr>Work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Alejandro Noboa</dc:creator>
  <cp:lastModifiedBy>Alejandro Noboa</cp:lastModifiedBy>
  <cp:revision>1</cp:revision>
  <dcterms:created xsi:type="dcterms:W3CDTF">2025-04-26T03:09:19Z</dcterms:created>
  <dcterms:modified xsi:type="dcterms:W3CDTF">2025-04-26T03:47:05Z</dcterms:modified>
</cp:coreProperties>
</file>